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9" r:id="rId2"/>
    <p:sldId id="256" r:id="rId3"/>
    <p:sldId id="260" r:id="rId4"/>
    <p:sldId id="257" r:id="rId5"/>
    <p:sldId id="265" r:id="rId6"/>
    <p:sldId id="258" r:id="rId7"/>
    <p:sldId id="266" r:id="rId8"/>
    <p:sldId id="267" r:id="rId9"/>
    <p:sldId id="268" r:id="rId10"/>
    <p:sldId id="269" r:id="rId11"/>
    <p:sldId id="261" r:id="rId12"/>
    <p:sldId id="264" r:id="rId13"/>
    <p:sldId id="262" r:id="rId14"/>
    <p:sldId id="263"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308" autoAdjust="0"/>
  </p:normalViewPr>
  <p:slideViewPr>
    <p:cSldViewPr>
      <p:cViewPr varScale="1">
        <p:scale>
          <a:sx n="80" d="100"/>
          <a:sy n="80" d="100"/>
        </p:scale>
        <p:origin x="-53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E47726-A024-41BB-88B3-A632CFCC678B}" type="datetimeFigureOut">
              <a:rPr lang="en-US" smtClean="0"/>
              <a:t>10/17/2012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E8D965-61D9-4F98-AC97-8858E8216B8F}" type="slidenum">
              <a:rPr lang="en-US" smtClean="0"/>
              <a:t>‹#›</a:t>
            </a:fld>
            <a:endParaRPr lang="en-US"/>
          </a:p>
        </p:txBody>
      </p:sp>
    </p:spTree>
    <p:extLst>
      <p:ext uri="{BB962C8B-B14F-4D97-AF65-F5344CB8AC3E}">
        <p14:creationId xmlns:p14="http://schemas.microsoft.com/office/powerpoint/2010/main" val="989359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a:t>
            </a:r>
            <a:r>
              <a:rPr lang="en-US" baseline="0" dirty="0" smtClean="0"/>
              <a:t> what happens and challenge what ever they come up with?</a:t>
            </a:r>
          </a:p>
          <a:p>
            <a:r>
              <a:rPr lang="en-US" baseline="0" dirty="0" smtClean="0"/>
              <a:t>Monkeys have shown compassion</a:t>
            </a:r>
          </a:p>
          <a:p>
            <a:r>
              <a:rPr lang="en-US" baseline="0" dirty="0" smtClean="0"/>
              <a:t>Lots of animals have passed the mirror test</a:t>
            </a:r>
          </a:p>
          <a:p>
            <a:r>
              <a:rPr lang="en-US" baseline="0" dirty="0" smtClean="0"/>
              <a:t>Put a white spot on an elephants head with some paint, put him in front of the mirror and he will touch it straight away…</a:t>
            </a:r>
          </a:p>
          <a:p>
            <a:r>
              <a:rPr lang="en-US" baseline="0" dirty="0" smtClean="0"/>
              <a:t>Injured monkeys know that humans in research centers will help and go there when injured. At evening other monkeys come and visit before nightfall!!!! Mr. O has seen this.</a:t>
            </a:r>
          </a:p>
          <a:p>
            <a:r>
              <a:rPr lang="en-US" baseline="0" dirty="0" smtClean="0"/>
              <a:t>We are looking for the words self-consciousness- We have language, reason, free will, and creativity. </a:t>
            </a:r>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1</a:t>
            </a:fld>
            <a:endParaRPr lang="en-US"/>
          </a:p>
        </p:txBody>
      </p:sp>
    </p:spTree>
    <p:extLst>
      <p:ext uri="{BB962C8B-B14F-4D97-AF65-F5344CB8AC3E}">
        <p14:creationId xmlns:p14="http://schemas.microsoft.com/office/powerpoint/2010/main" val="17386041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14</a:t>
            </a:fld>
            <a:endParaRPr lang="en-US"/>
          </a:p>
        </p:txBody>
      </p:sp>
    </p:spTree>
    <p:extLst>
      <p:ext uri="{BB962C8B-B14F-4D97-AF65-F5344CB8AC3E}">
        <p14:creationId xmlns:p14="http://schemas.microsoft.com/office/powerpoint/2010/main" val="18226156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expectations. Children labeled as bright</a:t>
            </a:r>
            <a:r>
              <a:rPr lang="en-US" baseline="0" dirty="0" smtClean="0"/>
              <a:t> performed better over an academic year than those labeled as dim but the labeling was arbitrary.</a:t>
            </a:r>
          </a:p>
          <a:p>
            <a:r>
              <a:rPr lang="en-US" baseline="0" dirty="0" smtClean="0"/>
              <a:t>Bull market people expect prices to rise and so buy stocks, which means prices rise. Bear market the opposite occurs. So everyone expects a trend that trend happens regardless of the logic of it.</a:t>
            </a:r>
          </a:p>
          <a:p>
            <a:r>
              <a:rPr lang="en-US" baseline="0" dirty="0" smtClean="0"/>
              <a:t>People have been conditioned from childhood to believe in curses </a:t>
            </a:r>
            <a:r>
              <a:rPr lang="en-US" baseline="0" dirty="0" err="1" smtClean="0"/>
              <a:t>etc</a:t>
            </a:r>
            <a:r>
              <a:rPr lang="en-US" baseline="0" dirty="0" smtClean="0"/>
              <a:t>, so when cursed, they go to their hut, stop eating and die. Individual’s belief that he will die is an important factor in the eventual death. </a:t>
            </a:r>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15</a:t>
            </a:fld>
            <a:endParaRPr lang="en-US"/>
          </a:p>
        </p:txBody>
      </p:sp>
    </p:spTree>
    <p:extLst>
      <p:ext uri="{BB962C8B-B14F-4D97-AF65-F5344CB8AC3E}">
        <p14:creationId xmlns:p14="http://schemas.microsoft.com/office/powerpoint/2010/main" val="31054967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They are a made of science, man has created</a:t>
            </a:r>
            <a:r>
              <a:rPr lang="en-US" baseline="0" dirty="0" smtClean="0"/>
              <a:t> them</a:t>
            </a:r>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2</a:t>
            </a:fld>
            <a:endParaRPr lang="en-US"/>
          </a:p>
        </p:txBody>
      </p:sp>
    </p:spTree>
    <p:extLst>
      <p:ext uri="{BB962C8B-B14F-4D97-AF65-F5344CB8AC3E}">
        <p14:creationId xmlns:p14="http://schemas.microsoft.com/office/powerpoint/2010/main" val="4058355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Despite the obvious</a:t>
            </a:r>
            <a:r>
              <a:rPr lang="en-US" baseline="0" dirty="0" smtClean="0"/>
              <a:t> differences between these subjects, they are all based on observation and seek to discover laws and theories about human nature. </a:t>
            </a:r>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4</a:t>
            </a:fld>
            <a:endParaRPr lang="en-US"/>
          </a:p>
        </p:txBody>
      </p:sp>
    </p:spTree>
    <p:extLst>
      <p:ext uri="{BB962C8B-B14F-4D97-AF65-F5344CB8AC3E}">
        <p14:creationId xmlns:p14="http://schemas.microsoft.com/office/powerpoint/2010/main" val="35431625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Natural sciences </a:t>
            </a:r>
            <a:r>
              <a:rPr lang="en-US" dirty="0" err="1" smtClean="0"/>
              <a:t>vs</a:t>
            </a:r>
            <a:r>
              <a:rPr lang="en-US" dirty="0" smtClean="0"/>
              <a:t> Human sciences</a:t>
            </a:r>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6</a:t>
            </a:fld>
            <a:endParaRPr lang="en-US"/>
          </a:p>
        </p:txBody>
      </p:sp>
    </p:spTree>
    <p:extLst>
      <p:ext uri="{BB962C8B-B14F-4D97-AF65-F5344CB8AC3E}">
        <p14:creationId xmlns:p14="http://schemas.microsoft.com/office/powerpoint/2010/main" val="261685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7</a:t>
            </a:fld>
            <a:endParaRPr lang="en-US"/>
          </a:p>
        </p:txBody>
      </p:sp>
    </p:spTree>
    <p:extLst>
      <p:ext uri="{BB962C8B-B14F-4D97-AF65-F5344CB8AC3E}">
        <p14:creationId xmlns:p14="http://schemas.microsoft.com/office/powerpoint/2010/main" val="24960783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a survey of a</a:t>
            </a:r>
            <a:r>
              <a:rPr lang="en-US" baseline="0" dirty="0" smtClean="0"/>
              <a:t> million US high school seniors </a:t>
            </a:r>
            <a:r>
              <a:rPr lang="en-US" i="1" baseline="0" dirty="0" smtClean="0"/>
              <a:t>all of them </a:t>
            </a:r>
            <a:r>
              <a:rPr lang="en-US" i="0" baseline="0" dirty="0" smtClean="0"/>
              <a:t> ranked themselves as above average in terms of their ability to get on with other people.</a:t>
            </a:r>
            <a:endParaRPr lang="en-US" dirty="0" smtClean="0"/>
          </a:p>
          <a:p>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8</a:t>
            </a:fld>
            <a:endParaRPr lang="en-US"/>
          </a:p>
        </p:txBody>
      </p:sp>
    </p:spTree>
    <p:extLst>
      <p:ext uri="{BB962C8B-B14F-4D97-AF65-F5344CB8AC3E}">
        <p14:creationId xmlns:p14="http://schemas.microsoft.com/office/powerpoint/2010/main" val="28474832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both pictures to describe observer effect. The rock does not change for a geologist</a:t>
            </a:r>
            <a:r>
              <a:rPr lang="en-US" baseline="0" dirty="0" smtClean="0"/>
              <a:t> but a patient might change their </a:t>
            </a:r>
            <a:r>
              <a:rPr lang="en-US" baseline="0" dirty="0" err="1" smtClean="0"/>
              <a:t>behaviour</a:t>
            </a:r>
            <a:r>
              <a:rPr lang="en-US" baseline="0" dirty="0" smtClean="0"/>
              <a:t> in front of a psychologist. Think of yourself of answering questions to a male or female psychologist. </a:t>
            </a:r>
          </a:p>
          <a:p>
            <a:r>
              <a:rPr lang="en-US" baseline="0" dirty="0" smtClean="0"/>
              <a:t>If time allows – what ways, if any, are there of getting round the observer effect?</a:t>
            </a:r>
          </a:p>
          <a:p>
            <a:r>
              <a:rPr lang="en-US" baseline="0" dirty="0" smtClean="0"/>
              <a:t>Reality TV has become popular in many countries, with series like Big Brother, etc. What if anything do we learn about human nature from such </a:t>
            </a:r>
            <a:r>
              <a:rPr lang="en-US" baseline="0" dirty="0" err="1" smtClean="0"/>
              <a:t>programmes</a:t>
            </a:r>
            <a:r>
              <a:rPr lang="en-US" baseline="0" dirty="0" smtClean="0"/>
              <a:t>?</a:t>
            </a:r>
          </a:p>
          <a:p>
            <a:r>
              <a:rPr lang="en-US" baseline="0" dirty="0" smtClean="0"/>
              <a:t>How long do you think it takes for people to forget there are cameras observing them? When they are aware of the cameras, do they play up to them? You can’t do this all the time.</a:t>
            </a:r>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9</a:t>
            </a:fld>
            <a:endParaRPr lang="en-US"/>
          </a:p>
        </p:txBody>
      </p:sp>
    </p:spTree>
    <p:extLst>
      <p:ext uri="{BB962C8B-B14F-4D97-AF65-F5344CB8AC3E}">
        <p14:creationId xmlns:p14="http://schemas.microsoft.com/office/powerpoint/2010/main" val="29595628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Human sciences are often  studied</a:t>
            </a:r>
            <a:r>
              <a:rPr lang="en-US" baseline="0" dirty="0" smtClean="0"/>
              <a:t> by using questions but be careful of loaded questions.</a:t>
            </a:r>
            <a:endParaRPr lang="en-US" dirty="0" smtClean="0"/>
          </a:p>
          <a:p>
            <a:r>
              <a:rPr lang="en-US" dirty="0" smtClean="0"/>
              <a:t>It </a:t>
            </a:r>
            <a:r>
              <a:rPr lang="en-US" dirty="0" smtClean="0"/>
              <a:t>is not a game you might </a:t>
            </a:r>
            <a:r>
              <a:rPr lang="en-US" dirty="0" smtClean="0"/>
              <a:t>have played</a:t>
            </a:r>
            <a:r>
              <a:rPr lang="en-US" dirty="0" smtClean="0"/>
              <a:t>!!!</a:t>
            </a:r>
          </a:p>
          <a:p>
            <a:endParaRPr lang="en-US" dirty="0" smtClean="0"/>
          </a:p>
          <a:p>
            <a:r>
              <a:rPr lang="en-US" dirty="0" smtClean="0"/>
              <a:t>The example on the next page is a loaded question in favor</a:t>
            </a:r>
            <a:r>
              <a:rPr lang="en-US" baseline="0" dirty="0" smtClean="0"/>
              <a:t> and not in favor of reintroducing national service.</a:t>
            </a:r>
          </a:p>
          <a:p>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11</a:t>
            </a:fld>
            <a:endParaRPr lang="en-US"/>
          </a:p>
        </p:txBody>
      </p:sp>
    </p:spTree>
    <p:extLst>
      <p:ext uri="{BB962C8B-B14F-4D97-AF65-F5344CB8AC3E}">
        <p14:creationId xmlns:p14="http://schemas.microsoft.com/office/powerpoint/2010/main" val="34599751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how many answer yes all the way</a:t>
            </a:r>
            <a:endParaRPr lang="en-US" dirty="0"/>
          </a:p>
        </p:txBody>
      </p:sp>
      <p:sp>
        <p:nvSpPr>
          <p:cNvPr id="4" name="Slide Number Placeholder 3"/>
          <p:cNvSpPr>
            <a:spLocks noGrp="1"/>
          </p:cNvSpPr>
          <p:nvPr>
            <p:ph type="sldNum" sz="quarter" idx="10"/>
          </p:nvPr>
        </p:nvSpPr>
        <p:spPr/>
        <p:txBody>
          <a:bodyPr/>
          <a:lstStyle/>
          <a:p>
            <a:fld id="{E7E8D965-61D9-4F98-AC97-8858E8216B8F}" type="slidenum">
              <a:rPr lang="en-US" smtClean="0"/>
              <a:t>13</a:t>
            </a:fld>
            <a:endParaRPr lang="en-US"/>
          </a:p>
        </p:txBody>
      </p:sp>
    </p:spTree>
    <p:extLst>
      <p:ext uri="{BB962C8B-B14F-4D97-AF65-F5344CB8AC3E}">
        <p14:creationId xmlns:p14="http://schemas.microsoft.com/office/powerpoint/2010/main" val="3194211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814544-49BA-4716-BEF3-5AB965212799}" type="datetimeFigureOut">
              <a:rPr lang="en-US" smtClean="0"/>
              <a:t>10/17/2012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375C87-FBF3-45D6-9982-FC9ED62CBF04}" type="slidenum">
              <a:rPr lang="en-US" smtClean="0"/>
              <a:t>‹#›</a:t>
            </a:fld>
            <a:endParaRPr lang="en-US"/>
          </a:p>
        </p:txBody>
      </p:sp>
    </p:spTree>
    <p:extLst>
      <p:ext uri="{BB962C8B-B14F-4D97-AF65-F5344CB8AC3E}">
        <p14:creationId xmlns:p14="http://schemas.microsoft.com/office/powerpoint/2010/main" val="2633673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814544-49BA-4716-BEF3-5AB965212799}" type="datetimeFigureOut">
              <a:rPr lang="en-US" smtClean="0"/>
              <a:t>10/17/2012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375C87-FBF3-45D6-9982-FC9ED62CBF04}" type="slidenum">
              <a:rPr lang="en-US" smtClean="0"/>
              <a:t>‹#›</a:t>
            </a:fld>
            <a:endParaRPr lang="en-US"/>
          </a:p>
        </p:txBody>
      </p:sp>
    </p:spTree>
    <p:extLst>
      <p:ext uri="{BB962C8B-B14F-4D97-AF65-F5344CB8AC3E}">
        <p14:creationId xmlns:p14="http://schemas.microsoft.com/office/powerpoint/2010/main" val="14553664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814544-49BA-4716-BEF3-5AB965212799}" type="datetimeFigureOut">
              <a:rPr lang="en-US" smtClean="0"/>
              <a:t>10/17/2012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375C87-FBF3-45D6-9982-FC9ED62CBF04}" type="slidenum">
              <a:rPr lang="en-US" smtClean="0"/>
              <a:t>‹#›</a:t>
            </a:fld>
            <a:endParaRPr lang="en-US"/>
          </a:p>
        </p:txBody>
      </p:sp>
    </p:spTree>
    <p:extLst>
      <p:ext uri="{BB962C8B-B14F-4D97-AF65-F5344CB8AC3E}">
        <p14:creationId xmlns:p14="http://schemas.microsoft.com/office/powerpoint/2010/main" val="42826805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814544-49BA-4716-BEF3-5AB965212799}" type="datetimeFigureOut">
              <a:rPr lang="en-US" smtClean="0"/>
              <a:t>10/17/2012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375C87-FBF3-45D6-9982-FC9ED62CBF04}" type="slidenum">
              <a:rPr lang="en-US" smtClean="0"/>
              <a:t>‹#›</a:t>
            </a:fld>
            <a:endParaRPr lang="en-US"/>
          </a:p>
        </p:txBody>
      </p:sp>
    </p:spTree>
    <p:extLst>
      <p:ext uri="{BB962C8B-B14F-4D97-AF65-F5344CB8AC3E}">
        <p14:creationId xmlns:p14="http://schemas.microsoft.com/office/powerpoint/2010/main" val="3566939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814544-49BA-4716-BEF3-5AB965212799}" type="datetimeFigureOut">
              <a:rPr lang="en-US" smtClean="0"/>
              <a:t>10/17/2012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375C87-FBF3-45D6-9982-FC9ED62CBF04}" type="slidenum">
              <a:rPr lang="en-US" smtClean="0"/>
              <a:t>‹#›</a:t>
            </a:fld>
            <a:endParaRPr lang="en-US"/>
          </a:p>
        </p:txBody>
      </p:sp>
    </p:spTree>
    <p:extLst>
      <p:ext uri="{BB962C8B-B14F-4D97-AF65-F5344CB8AC3E}">
        <p14:creationId xmlns:p14="http://schemas.microsoft.com/office/powerpoint/2010/main" val="1161049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B814544-49BA-4716-BEF3-5AB965212799}" type="datetimeFigureOut">
              <a:rPr lang="en-US" smtClean="0"/>
              <a:t>10/17/2012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375C87-FBF3-45D6-9982-FC9ED62CBF04}" type="slidenum">
              <a:rPr lang="en-US" smtClean="0"/>
              <a:t>‹#›</a:t>
            </a:fld>
            <a:endParaRPr lang="en-US"/>
          </a:p>
        </p:txBody>
      </p:sp>
    </p:spTree>
    <p:extLst>
      <p:ext uri="{BB962C8B-B14F-4D97-AF65-F5344CB8AC3E}">
        <p14:creationId xmlns:p14="http://schemas.microsoft.com/office/powerpoint/2010/main" val="5994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814544-49BA-4716-BEF3-5AB965212799}" type="datetimeFigureOut">
              <a:rPr lang="en-US" smtClean="0"/>
              <a:t>10/17/2012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375C87-FBF3-45D6-9982-FC9ED62CBF04}" type="slidenum">
              <a:rPr lang="en-US" smtClean="0"/>
              <a:t>‹#›</a:t>
            </a:fld>
            <a:endParaRPr lang="en-US"/>
          </a:p>
        </p:txBody>
      </p:sp>
    </p:spTree>
    <p:extLst>
      <p:ext uri="{BB962C8B-B14F-4D97-AF65-F5344CB8AC3E}">
        <p14:creationId xmlns:p14="http://schemas.microsoft.com/office/powerpoint/2010/main" val="3335177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814544-49BA-4716-BEF3-5AB965212799}" type="datetimeFigureOut">
              <a:rPr lang="en-US" smtClean="0"/>
              <a:t>10/17/2012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375C87-FBF3-45D6-9982-FC9ED62CBF04}" type="slidenum">
              <a:rPr lang="en-US" smtClean="0"/>
              <a:t>‹#›</a:t>
            </a:fld>
            <a:endParaRPr lang="en-US"/>
          </a:p>
        </p:txBody>
      </p:sp>
    </p:spTree>
    <p:extLst>
      <p:ext uri="{BB962C8B-B14F-4D97-AF65-F5344CB8AC3E}">
        <p14:creationId xmlns:p14="http://schemas.microsoft.com/office/powerpoint/2010/main" val="2100978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814544-49BA-4716-BEF3-5AB965212799}" type="datetimeFigureOut">
              <a:rPr lang="en-US" smtClean="0"/>
              <a:t>10/17/2012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375C87-FBF3-45D6-9982-FC9ED62CBF04}" type="slidenum">
              <a:rPr lang="en-US" smtClean="0"/>
              <a:t>‹#›</a:t>
            </a:fld>
            <a:endParaRPr lang="en-US"/>
          </a:p>
        </p:txBody>
      </p:sp>
    </p:spTree>
    <p:extLst>
      <p:ext uri="{BB962C8B-B14F-4D97-AF65-F5344CB8AC3E}">
        <p14:creationId xmlns:p14="http://schemas.microsoft.com/office/powerpoint/2010/main" val="33124426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814544-49BA-4716-BEF3-5AB965212799}" type="datetimeFigureOut">
              <a:rPr lang="en-US" smtClean="0"/>
              <a:t>10/17/2012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375C87-FBF3-45D6-9982-FC9ED62CBF04}" type="slidenum">
              <a:rPr lang="en-US" smtClean="0"/>
              <a:t>‹#›</a:t>
            </a:fld>
            <a:endParaRPr lang="en-US"/>
          </a:p>
        </p:txBody>
      </p:sp>
    </p:spTree>
    <p:extLst>
      <p:ext uri="{BB962C8B-B14F-4D97-AF65-F5344CB8AC3E}">
        <p14:creationId xmlns:p14="http://schemas.microsoft.com/office/powerpoint/2010/main" val="2117512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814544-49BA-4716-BEF3-5AB965212799}" type="datetimeFigureOut">
              <a:rPr lang="en-US" smtClean="0"/>
              <a:t>10/17/2012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375C87-FBF3-45D6-9982-FC9ED62CBF04}" type="slidenum">
              <a:rPr lang="en-US" smtClean="0"/>
              <a:t>‹#›</a:t>
            </a:fld>
            <a:endParaRPr lang="en-US"/>
          </a:p>
        </p:txBody>
      </p:sp>
    </p:spTree>
    <p:extLst>
      <p:ext uri="{BB962C8B-B14F-4D97-AF65-F5344CB8AC3E}">
        <p14:creationId xmlns:p14="http://schemas.microsoft.com/office/powerpoint/2010/main" val="1948601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814544-49BA-4716-BEF3-5AB965212799}" type="datetimeFigureOut">
              <a:rPr lang="en-US" smtClean="0"/>
              <a:t>10/17/2012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375C87-FBF3-45D6-9982-FC9ED62CBF04}" type="slidenum">
              <a:rPr lang="en-US" smtClean="0"/>
              <a:t>‹#›</a:t>
            </a:fld>
            <a:endParaRPr lang="en-US"/>
          </a:p>
        </p:txBody>
      </p:sp>
    </p:spTree>
    <p:extLst>
      <p:ext uri="{BB962C8B-B14F-4D97-AF65-F5344CB8AC3E}">
        <p14:creationId xmlns:p14="http://schemas.microsoft.com/office/powerpoint/2010/main" val="34456259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g"/><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Starter Exercise</a:t>
            </a:r>
            <a:endParaRPr lang="en-US" dirty="0"/>
          </a:p>
        </p:txBody>
      </p:sp>
      <p:sp>
        <p:nvSpPr>
          <p:cNvPr id="3" name="Content Placeholder 2"/>
          <p:cNvSpPr>
            <a:spLocks noGrp="1"/>
          </p:cNvSpPr>
          <p:nvPr>
            <p:ph idx="1"/>
          </p:nvPr>
        </p:nvSpPr>
        <p:spPr>
          <a:xfrm>
            <a:off x="457200" y="1600201"/>
            <a:ext cx="8229600" cy="1447800"/>
          </a:xfrm>
        </p:spPr>
        <p:txBody>
          <a:bodyPr/>
          <a:lstStyle/>
          <a:p>
            <a:r>
              <a:rPr lang="en-US" dirty="0" smtClean="0"/>
              <a:t>Design a simple that test will distinguish an animal from a human?</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1400" y="3657600"/>
            <a:ext cx="1809750" cy="2743200"/>
          </a:xfrm>
          <a:prstGeom prst="rect">
            <a:avLst/>
          </a:prstGeom>
        </p:spPr>
      </p:pic>
    </p:spTree>
    <p:extLst>
      <p:ext uri="{BB962C8B-B14F-4D97-AF65-F5344CB8AC3E}">
        <p14:creationId xmlns:p14="http://schemas.microsoft.com/office/powerpoint/2010/main" val="34793652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 ways of getting around the observer effect…</a:t>
            </a:r>
            <a:endParaRPr lang="en-US" dirty="0"/>
          </a:p>
        </p:txBody>
      </p:sp>
      <p:sp>
        <p:nvSpPr>
          <p:cNvPr id="3" name="Content Placeholder 2"/>
          <p:cNvSpPr>
            <a:spLocks noGrp="1"/>
          </p:cNvSpPr>
          <p:nvPr>
            <p:ph idx="1"/>
          </p:nvPr>
        </p:nvSpPr>
        <p:spPr/>
        <p:txBody>
          <a:bodyPr/>
          <a:lstStyle/>
          <a:p>
            <a:r>
              <a:rPr lang="en-US" b="1" dirty="0" smtClean="0"/>
              <a:t>Take 3 minutes to discuss.</a:t>
            </a:r>
          </a:p>
          <a:p>
            <a:r>
              <a:rPr lang="en-US" dirty="0" smtClean="0"/>
              <a:t>Habituation (Big Brother)</a:t>
            </a:r>
          </a:p>
          <a:p>
            <a:r>
              <a:rPr lang="en-US" dirty="0" smtClean="0"/>
              <a:t>Go native (live as part of the community)</a:t>
            </a:r>
          </a:p>
          <a:p>
            <a:r>
              <a:rPr lang="en-US" dirty="0" smtClean="0"/>
              <a:t>Hidden cameras</a:t>
            </a:r>
          </a:p>
          <a:p>
            <a:endParaRPr lang="en-US" dirty="0"/>
          </a:p>
        </p:txBody>
      </p:sp>
    </p:spTree>
    <p:extLst>
      <p:ext uri="{BB962C8B-B14F-4D97-AF65-F5344CB8AC3E}">
        <p14:creationId xmlns:p14="http://schemas.microsoft.com/office/powerpoint/2010/main" val="3780301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Loaded question</a:t>
            </a:r>
            <a:endParaRPr lang="en-US" dirty="0"/>
          </a:p>
        </p:txBody>
      </p:sp>
      <p:sp>
        <p:nvSpPr>
          <p:cNvPr id="4" name="Content Placeholder 3"/>
          <p:cNvSpPr>
            <a:spLocks noGrp="1"/>
          </p:cNvSpPr>
          <p:nvPr>
            <p:ph idx="1"/>
          </p:nvPr>
        </p:nvSpPr>
        <p:spPr/>
        <p:txBody>
          <a:bodyPr/>
          <a:lstStyle/>
          <a:p>
            <a:r>
              <a:rPr lang="en-US" dirty="0" smtClean="0"/>
              <a:t>A loaded question is a question that contains a hidden assumption which may encourage people to answer one way rather than another. </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3733800"/>
            <a:ext cx="3016221" cy="31242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 y="452437"/>
            <a:ext cx="8001000" cy="6405563"/>
          </a:xfrm>
          <a:prstGeom prst="rect">
            <a:avLst/>
          </a:prstGeom>
        </p:spPr>
      </p:pic>
    </p:spTree>
    <p:extLst>
      <p:ext uri="{BB962C8B-B14F-4D97-AF65-F5344CB8AC3E}">
        <p14:creationId xmlns:p14="http://schemas.microsoft.com/office/powerpoint/2010/main" val="2462990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500"/>
                                        <p:tgtEl>
                                          <p:spTgt spid="5"/>
                                        </p:tgtEl>
                                      </p:cBhvr>
                                    </p:animEffect>
                                    <p:set>
                                      <p:cBhvr>
                                        <p:cTn id="11" dur="1" fill="hold">
                                          <p:stCondLst>
                                            <p:cond delay="499"/>
                                          </p:stCondLst>
                                        </p:cTn>
                                        <p:tgtEl>
                                          <p:spTgt spid="5"/>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5" presetClass="exit" presetSubtype="0" fill="hold" nodeType="clickEffect">
                                  <p:stCondLst>
                                    <p:cond delay="0"/>
                                  </p:stCondLst>
                                  <p:childTnLst>
                                    <p:animEffect transition="out" filter="fade">
                                      <p:cBhvr>
                                        <p:cTn id="19" dur="2000"/>
                                        <p:tgtEl>
                                          <p:spTgt spid="6"/>
                                        </p:tgtEl>
                                      </p:cBhvr>
                                    </p:animEffect>
                                    <p:anim calcmode="lin" valueType="num">
                                      <p:cBhvr>
                                        <p:cTn id="20" dur="2000"/>
                                        <p:tgtEl>
                                          <p:spTgt spid="6"/>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21" dur="2000"/>
                                        <p:tgtEl>
                                          <p:spTgt spid="6"/>
                                        </p:tgtEl>
                                        <p:attrNameLst>
                                          <p:attrName>ppt_h</p:attrName>
                                        </p:attrNameLst>
                                      </p:cBhvr>
                                      <p:tavLst>
                                        <p:tav tm="0">
                                          <p:val>
                                            <p:strVal val="ppt_h"/>
                                          </p:val>
                                        </p:tav>
                                        <p:tav tm="100000">
                                          <p:val>
                                            <p:strVal val="ppt_h"/>
                                          </p:val>
                                        </p:tav>
                                      </p:tavLst>
                                    </p:anim>
                                    <p:set>
                                      <p:cBhvr>
                                        <p:cTn id="22" dur="1" fill="hold">
                                          <p:stCondLst>
                                            <p:cond delay="1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Should we introduce national service?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64854" y="1600200"/>
            <a:ext cx="3014291" cy="4525963"/>
          </a:xfrm>
        </p:spPr>
      </p:pic>
    </p:spTree>
    <p:extLst>
      <p:ext uri="{BB962C8B-B14F-4D97-AF65-F5344CB8AC3E}">
        <p14:creationId xmlns:p14="http://schemas.microsoft.com/office/powerpoint/2010/main" val="32810313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76200" y="152400"/>
            <a:ext cx="9067800" cy="670560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Students , are you worried about the rise in crime among teenagers”?</a:t>
            </a:r>
          </a:p>
          <a:p>
            <a:r>
              <a:rPr lang="en-US" dirty="0" smtClean="0">
                <a:solidFill>
                  <a:srgbClr val="FF0000"/>
                </a:solidFill>
              </a:rPr>
              <a:t>Answer now</a:t>
            </a:r>
          </a:p>
          <a:p>
            <a:r>
              <a:rPr lang="en-US" dirty="0" smtClean="0"/>
              <a:t>Do you think there is a lack of discipline and vigorous training in our comprehensive schools</a:t>
            </a:r>
            <a:endParaRPr lang="en-US" dirty="0"/>
          </a:p>
          <a:p>
            <a:r>
              <a:rPr lang="en-US" dirty="0" smtClean="0">
                <a:solidFill>
                  <a:srgbClr val="FF0000"/>
                </a:solidFill>
              </a:rPr>
              <a:t>Answer now</a:t>
            </a:r>
          </a:p>
          <a:p>
            <a:r>
              <a:rPr lang="en-US" dirty="0" smtClean="0"/>
              <a:t>Do you think young people welcome some structure and leadership in their lives?</a:t>
            </a:r>
          </a:p>
          <a:p>
            <a:r>
              <a:rPr lang="en-US" dirty="0" smtClean="0">
                <a:solidFill>
                  <a:srgbClr val="FF0000"/>
                </a:solidFill>
              </a:rPr>
              <a:t>Answer now</a:t>
            </a:r>
          </a:p>
          <a:p>
            <a:r>
              <a:rPr lang="en-US" dirty="0" smtClean="0"/>
              <a:t>Do they respond to a challenge</a:t>
            </a:r>
          </a:p>
          <a:p>
            <a:r>
              <a:rPr lang="en-US" dirty="0" smtClean="0">
                <a:solidFill>
                  <a:srgbClr val="FF0000"/>
                </a:solidFill>
              </a:rPr>
              <a:t>Answer now</a:t>
            </a:r>
          </a:p>
          <a:p>
            <a:r>
              <a:rPr lang="en-US" dirty="0" smtClean="0"/>
              <a:t>Might you be in favor of reintroducing National Service</a:t>
            </a:r>
          </a:p>
          <a:p>
            <a:r>
              <a:rPr lang="en-US" dirty="0" smtClean="0">
                <a:solidFill>
                  <a:srgbClr val="FF0000"/>
                </a:solidFill>
              </a:rPr>
              <a:t>Answer now</a:t>
            </a:r>
            <a:endParaRPr lang="en-US" dirty="0">
              <a:solidFill>
                <a:srgbClr val="FF0000"/>
              </a:solidFill>
            </a:endParaRPr>
          </a:p>
        </p:txBody>
      </p:sp>
    </p:spTree>
    <p:extLst>
      <p:ext uri="{BB962C8B-B14F-4D97-AF65-F5344CB8AC3E}">
        <p14:creationId xmlns:p14="http://schemas.microsoft.com/office/powerpoint/2010/main" val="3009416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76200"/>
            <a:ext cx="8915400" cy="6629400"/>
          </a:xfrm>
        </p:spPr>
        <p:txBody>
          <a:bodyPr>
            <a:normAutofit fontScale="92500" lnSpcReduction="10000"/>
          </a:bodyPr>
          <a:lstStyle/>
          <a:p>
            <a:r>
              <a:rPr lang="en-US" dirty="0" smtClean="0"/>
              <a:t>Students, are you worried about the danger of war?</a:t>
            </a:r>
          </a:p>
          <a:p>
            <a:r>
              <a:rPr lang="en-US" dirty="0" smtClean="0">
                <a:solidFill>
                  <a:srgbClr val="FF0000"/>
                </a:solidFill>
              </a:rPr>
              <a:t>Answer now</a:t>
            </a:r>
          </a:p>
          <a:p>
            <a:r>
              <a:rPr lang="en-US" dirty="0" smtClean="0"/>
              <a:t>Are you unhappy about the growth of armaments?</a:t>
            </a:r>
          </a:p>
          <a:p>
            <a:r>
              <a:rPr lang="en-US" dirty="0" smtClean="0">
                <a:solidFill>
                  <a:srgbClr val="FF0000"/>
                </a:solidFill>
              </a:rPr>
              <a:t>Answer now</a:t>
            </a:r>
          </a:p>
          <a:p>
            <a:r>
              <a:rPr lang="en-US" dirty="0" smtClean="0"/>
              <a:t>Do you think there’s a danger in giving young people guns and teaching them how to kill</a:t>
            </a:r>
          </a:p>
          <a:p>
            <a:r>
              <a:rPr lang="en-US" dirty="0" smtClean="0">
                <a:solidFill>
                  <a:srgbClr val="FF0000"/>
                </a:solidFill>
              </a:rPr>
              <a:t>Answer now</a:t>
            </a:r>
          </a:p>
          <a:p>
            <a:r>
              <a:rPr lang="en-US" dirty="0" smtClean="0"/>
              <a:t>Do you think it’s wrong to force people to take up arms against their will</a:t>
            </a:r>
          </a:p>
          <a:p>
            <a:r>
              <a:rPr lang="en-US" dirty="0" smtClean="0">
                <a:solidFill>
                  <a:srgbClr val="FF0000"/>
                </a:solidFill>
              </a:rPr>
              <a:t>Answer now</a:t>
            </a:r>
          </a:p>
          <a:p>
            <a:r>
              <a:rPr lang="en-US" dirty="0" smtClean="0"/>
              <a:t>Would you oppose the reintroduction of National Service </a:t>
            </a:r>
          </a:p>
          <a:p>
            <a:r>
              <a:rPr lang="en-US" dirty="0" smtClean="0">
                <a:solidFill>
                  <a:srgbClr val="FF0000"/>
                </a:solidFill>
              </a:rPr>
              <a:t>Answer now</a:t>
            </a:r>
            <a:endParaRPr lang="en-US" dirty="0">
              <a:solidFill>
                <a:srgbClr val="FF0000"/>
              </a:solidFill>
            </a:endParaRPr>
          </a:p>
        </p:txBody>
      </p:sp>
    </p:spTree>
    <p:extLst>
      <p:ext uri="{BB962C8B-B14F-4D97-AF65-F5344CB8AC3E}">
        <p14:creationId xmlns:p14="http://schemas.microsoft.com/office/powerpoint/2010/main" val="3825406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Inconsistencies</a:t>
            </a:r>
            <a:endParaRPr lang="en-US" dirty="0"/>
          </a:p>
        </p:txBody>
      </p:sp>
      <p:sp>
        <p:nvSpPr>
          <p:cNvPr id="3" name="Content Placeholder 2"/>
          <p:cNvSpPr>
            <a:spLocks noGrp="1"/>
          </p:cNvSpPr>
          <p:nvPr>
            <p:ph idx="1"/>
          </p:nvPr>
        </p:nvSpPr>
        <p:spPr/>
        <p:txBody>
          <a:bodyPr/>
          <a:lstStyle/>
          <a:p>
            <a:r>
              <a:rPr lang="en-US" dirty="0" smtClean="0"/>
              <a:t>Psychology – bright and less bright</a:t>
            </a:r>
          </a:p>
          <a:p>
            <a:endParaRPr lang="en-US" dirty="0"/>
          </a:p>
          <a:p>
            <a:r>
              <a:rPr lang="en-US" dirty="0" smtClean="0"/>
              <a:t>Economics – bull and bear markets</a:t>
            </a:r>
          </a:p>
          <a:p>
            <a:endParaRPr lang="en-US" dirty="0"/>
          </a:p>
          <a:p>
            <a:r>
              <a:rPr lang="en-US" dirty="0" smtClean="0"/>
              <a:t>Anthropology – voodoo death</a:t>
            </a:r>
            <a:endParaRPr lang="en-US" dirty="0"/>
          </a:p>
        </p:txBody>
      </p:sp>
    </p:spTree>
    <p:extLst>
      <p:ext uri="{BB962C8B-B14F-4D97-AF65-F5344CB8AC3E}">
        <p14:creationId xmlns:p14="http://schemas.microsoft.com/office/powerpoint/2010/main" val="16028509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7772400" cy="1470025"/>
          </a:xfrm>
        </p:spPr>
        <p:txBody>
          <a:bodyPr/>
          <a:lstStyle/>
          <a:p>
            <a:r>
              <a:rPr lang="en-US" dirty="0" smtClean="0"/>
              <a:t>Human Sciences</a:t>
            </a:r>
            <a:endParaRPr lang="en-US" dirty="0"/>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2000" y="1955862"/>
            <a:ext cx="3987800" cy="4057587"/>
          </a:xfrm>
          <a:prstGeom prst="rect">
            <a:avLst/>
          </a:prstGeom>
        </p:spPr>
      </p:pic>
    </p:spTree>
    <p:extLst>
      <p:ext uri="{BB962C8B-B14F-4D97-AF65-F5344CB8AC3E}">
        <p14:creationId xmlns:p14="http://schemas.microsoft.com/office/powerpoint/2010/main" val="24777712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724400" cy="3295650"/>
          </a:xfrm>
          <a:prstGeom prst="rect">
            <a:avLst/>
          </a:prstGeom>
        </p:spPr>
      </p:pic>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8600" y="3657600"/>
            <a:ext cx="4002617" cy="3001963"/>
          </a:xfr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62600" y="0"/>
            <a:ext cx="2981325" cy="3400425"/>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05400" y="2989118"/>
            <a:ext cx="2844800" cy="3814618"/>
          </a:xfrm>
          <a:prstGeom prst="rect">
            <a:avLst/>
          </a:prstGeom>
        </p:spPr>
      </p:pic>
    </p:spTree>
    <p:extLst>
      <p:ext uri="{BB962C8B-B14F-4D97-AF65-F5344CB8AC3E}">
        <p14:creationId xmlns:p14="http://schemas.microsoft.com/office/powerpoint/2010/main" val="20932523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normAutofit/>
          </a:bodyPr>
          <a:lstStyle/>
          <a:p>
            <a:r>
              <a:rPr lang="en-US" dirty="0" smtClean="0"/>
              <a:t>Human sciences</a:t>
            </a:r>
            <a:br>
              <a:rPr lang="en-US" dirty="0" smtClean="0"/>
            </a:br>
            <a:r>
              <a:rPr lang="en-US" dirty="0" smtClean="0"/>
              <a:t>Studying Human </a:t>
            </a:r>
            <a:r>
              <a:rPr lang="en-US" dirty="0" err="1" smtClean="0"/>
              <a:t>Behaviour</a:t>
            </a:r>
            <a:endParaRPr lang="en-US" dirty="0"/>
          </a:p>
        </p:txBody>
      </p:sp>
      <p:sp>
        <p:nvSpPr>
          <p:cNvPr id="3" name="Content Placeholder 2"/>
          <p:cNvSpPr>
            <a:spLocks noGrp="1"/>
          </p:cNvSpPr>
          <p:nvPr>
            <p:ph idx="1"/>
          </p:nvPr>
        </p:nvSpPr>
        <p:spPr>
          <a:xfrm>
            <a:off x="457200" y="2286000"/>
            <a:ext cx="8229600" cy="3840163"/>
          </a:xfrm>
        </p:spPr>
        <p:txBody>
          <a:bodyPr/>
          <a:lstStyle/>
          <a:p>
            <a:pPr marL="0" indent="0">
              <a:buNone/>
            </a:pPr>
            <a:endParaRPr lang="en-US" dirty="0" smtClean="0"/>
          </a:p>
          <a:p>
            <a:r>
              <a:rPr lang="en-US" dirty="0" smtClean="0"/>
              <a:t>Psychology</a:t>
            </a:r>
          </a:p>
          <a:p>
            <a:r>
              <a:rPr lang="en-US" dirty="0" smtClean="0"/>
              <a:t>Economics</a:t>
            </a:r>
          </a:p>
          <a:p>
            <a:r>
              <a:rPr lang="en-US" dirty="0" smtClean="0"/>
              <a:t>Anthropology</a:t>
            </a:r>
          </a:p>
          <a:p>
            <a:r>
              <a:rPr lang="en-US" dirty="0" smtClean="0"/>
              <a:t>Sociology</a:t>
            </a:r>
            <a:endParaRPr lang="en-US" dirty="0"/>
          </a:p>
        </p:txBody>
      </p:sp>
    </p:spTree>
    <p:extLst>
      <p:ext uri="{BB962C8B-B14F-4D97-AF65-F5344CB8AC3E}">
        <p14:creationId xmlns:p14="http://schemas.microsoft.com/office/powerpoint/2010/main" val="25893746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a:t>
            </a:r>
            <a:endParaRPr lang="en-US" dirty="0"/>
          </a:p>
        </p:txBody>
      </p:sp>
      <p:sp>
        <p:nvSpPr>
          <p:cNvPr id="3" name="Content Placeholder 2"/>
          <p:cNvSpPr>
            <a:spLocks noGrp="1"/>
          </p:cNvSpPr>
          <p:nvPr>
            <p:ph idx="1"/>
          </p:nvPr>
        </p:nvSpPr>
        <p:spPr/>
        <p:txBody>
          <a:bodyPr/>
          <a:lstStyle/>
          <a:p>
            <a:r>
              <a:rPr lang="en-US" dirty="0" smtClean="0"/>
              <a:t>Observation</a:t>
            </a:r>
          </a:p>
          <a:p>
            <a:r>
              <a:rPr lang="en-US" dirty="0" smtClean="0"/>
              <a:t>Measurement</a:t>
            </a:r>
          </a:p>
          <a:p>
            <a:r>
              <a:rPr lang="en-US" dirty="0" smtClean="0"/>
              <a:t>Experiment</a:t>
            </a:r>
          </a:p>
          <a:p>
            <a:r>
              <a:rPr lang="en-US" dirty="0" smtClean="0"/>
              <a:t>Laws</a:t>
            </a:r>
            <a:endParaRPr lang="en-US" dirty="0"/>
          </a:p>
        </p:txBody>
      </p:sp>
    </p:spTree>
    <p:extLst>
      <p:ext uri="{BB962C8B-B14F-4D97-AF65-F5344CB8AC3E}">
        <p14:creationId xmlns:p14="http://schemas.microsoft.com/office/powerpoint/2010/main" val="9512622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a:t>
            </a:r>
            <a:endParaRPr lang="en-US" dirty="0"/>
          </a:p>
        </p:txBody>
      </p:sp>
      <p:sp>
        <p:nvSpPr>
          <p:cNvPr id="3" name="Content Placeholder 2"/>
          <p:cNvSpPr>
            <a:spLocks noGrp="1"/>
          </p:cNvSpPr>
          <p:nvPr>
            <p:ph idx="1"/>
          </p:nvPr>
        </p:nvSpPr>
        <p:spPr/>
        <p:txBody>
          <a:bodyPr/>
          <a:lstStyle/>
          <a:p>
            <a:r>
              <a:rPr lang="en-US" dirty="0" smtClean="0"/>
              <a:t>Much of science is based on observation – watching experiments for example.</a:t>
            </a:r>
          </a:p>
          <a:p>
            <a:r>
              <a:rPr lang="en-US" dirty="0" smtClean="0"/>
              <a:t>Human sciences involve observing </a:t>
            </a:r>
            <a:r>
              <a:rPr lang="en-US" dirty="0" err="1" smtClean="0"/>
              <a:t>behaviour</a:t>
            </a:r>
            <a:r>
              <a:rPr lang="en-US" dirty="0" smtClean="0"/>
              <a:t>. </a:t>
            </a:r>
          </a:p>
          <a:p>
            <a:pPr marL="0" indent="0">
              <a:buNone/>
            </a:pPr>
            <a:r>
              <a:rPr lang="en-US" i="1" dirty="0" smtClean="0"/>
              <a:t>But </a:t>
            </a:r>
            <a:r>
              <a:rPr lang="en-US" dirty="0" smtClean="0"/>
              <a:t>we can only observe </a:t>
            </a:r>
            <a:r>
              <a:rPr lang="en-US" dirty="0" err="1" smtClean="0"/>
              <a:t>behaviour</a:t>
            </a:r>
            <a:r>
              <a:rPr lang="en-US" dirty="0"/>
              <a:t> </a:t>
            </a:r>
            <a:r>
              <a:rPr lang="en-US" dirty="0" smtClean="0"/>
              <a:t>and make an educated guess as to why someone is doing something. We can’t actually get into their minds and be sure. </a:t>
            </a:r>
            <a:endParaRPr lang="en-US" i="1" dirty="0"/>
          </a:p>
        </p:txBody>
      </p:sp>
    </p:spTree>
    <p:extLst>
      <p:ext uri="{BB962C8B-B14F-4D97-AF65-F5344CB8AC3E}">
        <p14:creationId xmlns:p14="http://schemas.microsoft.com/office/powerpoint/2010/main" val="30905221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229600" cy="4525963"/>
          </a:xfrm>
        </p:spPr>
        <p:txBody>
          <a:bodyPr/>
          <a:lstStyle/>
          <a:p>
            <a:pPr marL="0" indent="0">
              <a:buNone/>
            </a:pPr>
            <a:r>
              <a:rPr lang="en-US" dirty="0" smtClean="0"/>
              <a:t>Possible solution – ask them!</a:t>
            </a:r>
          </a:p>
          <a:p>
            <a:pPr marL="0" indent="0">
              <a:buNone/>
            </a:pPr>
            <a:r>
              <a:rPr lang="en-US" i="1" dirty="0" smtClean="0"/>
              <a:t>But </a:t>
            </a:r>
            <a:r>
              <a:rPr lang="en-US" dirty="0" smtClean="0"/>
              <a:t> </a:t>
            </a:r>
          </a:p>
          <a:p>
            <a:r>
              <a:rPr lang="en-US" dirty="0" smtClean="0"/>
              <a:t>people generally want to be seen in a good light so don’t always answer honestly.</a:t>
            </a:r>
          </a:p>
          <a:p>
            <a:r>
              <a:rPr lang="en-US" dirty="0" smtClean="0"/>
              <a:t>Most people tend to overestimate their strengths and underestimate their weaknesses</a:t>
            </a:r>
          </a:p>
          <a:p>
            <a:pPr marL="0" indent="0">
              <a:buNone/>
            </a:pPr>
            <a:endParaRPr lang="en-US" i="1" dirty="0"/>
          </a:p>
        </p:txBody>
      </p:sp>
    </p:spTree>
    <p:extLst>
      <p:ext uri="{BB962C8B-B14F-4D97-AF65-F5344CB8AC3E}">
        <p14:creationId xmlns:p14="http://schemas.microsoft.com/office/powerpoint/2010/main" val="30351468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Complete the following questionnaire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20567060"/>
              </p:ext>
            </p:extLst>
          </p:nvPr>
        </p:nvGraphicFramePr>
        <p:xfrm>
          <a:off x="533400" y="1143000"/>
          <a:ext cx="8229600" cy="521716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endParaRPr lang="en-US" dirty="0"/>
                    </a:p>
                  </a:txBody>
                  <a:tcPr/>
                </a:tc>
                <a:tc>
                  <a:txBody>
                    <a:bodyPr/>
                    <a:lstStyle/>
                    <a:p>
                      <a:r>
                        <a:rPr lang="en-US" dirty="0" smtClean="0"/>
                        <a:t>Below average</a:t>
                      </a:r>
                      <a:endParaRPr lang="en-US" dirty="0"/>
                    </a:p>
                  </a:txBody>
                  <a:tcPr/>
                </a:tc>
                <a:tc>
                  <a:txBody>
                    <a:bodyPr/>
                    <a:lstStyle/>
                    <a:p>
                      <a:r>
                        <a:rPr lang="en-US" dirty="0" smtClean="0"/>
                        <a:t>Average</a:t>
                      </a:r>
                      <a:endParaRPr lang="en-US" dirty="0"/>
                    </a:p>
                  </a:txBody>
                  <a:tcPr/>
                </a:tc>
                <a:tc>
                  <a:txBody>
                    <a:bodyPr/>
                    <a:lstStyle/>
                    <a:p>
                      <a:r>
                        <a:rPr lang="en-US" dirty="0" smtClean="0"/>
                        <a:t>Above</a:t>
                      </a:r>
                      <a:r>
                        <a:rPr lang="en-US" baseline="0" dirty="0" smtClean="0"/>
                        <a:t> average</a:t>
                      </a:r>
                      <a:endParaRPr lang="en-US" dirty="0"/>
                    </a:p>
                  </a:txBody>
                  <a:tcPr/>
                </a:tc>
              </a:tr>
              <a:tr h="370840">
                <a:tc>
                  <a:txBody>
                    <a:bodyPr/>
                    <a:lstStyle/>
                    <a:p>
                      <a:r>
                        <a:rPr lang="en-US" dirty="0" smtClean="0"/>
                        <a:t>How much do</a:t>
                      </a:r>
                      <a:r>
                        <a:rPr lang="en-US" baseline="0" dirty="0" smtClean="0"/>
                        <a:t> you worry about what other people think of you?</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To what extent do you see yourself a</a:t>
                      </a:r>
                      <a:r>
                        <a:rPr lang="en-US" baseline="0" dirty="0" smtClean="0"/>
                        <a:t> considerate person?</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Do you have a good sense of </a:t>
                      </a:r>
                      <a:r>
                        <a:rPr lang="en-US" dirty="0" err="1" smtClean="0"/>
                        <a:t>humour</a:t>
                      </a:r>
                      <a:r>
                        <a:rPr lang="en-US" dirty="0" smtClean="0"/>
                        <a:t>?</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How open are you to new ideas?</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How worried are you about environmental problems?</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2135538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Observer effect</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826000" y="3113889"/>
            <a:ext cx="3373902" cy="3140067"/>
          </a:xfrm>
        </p:spPr>
      </p:pic>
      <p:pic>
        <p:nvPicPr>
          <p:cNvPr id="1027" name="Picture 3" descr="C:\Users\s.oloughlin\AppData\Local\Microsoft\Windows\Temporary Internet Files\Content.IE5\V7W157OW\MP900444020[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752600"/>
            <a:ext cx="4064000" cy="304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00911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1645</TotalTime>
  <Words>864</Words>
  <Application>Microsoft Office PowerPoint</Application>
  <PresentationFormat>On-screen Show (4:3)</PresentationFormat>
  <Paragraphs>99</Paragraphs>
  <Slides>15</Slides>
  <Notes>11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Starter Exercise</vt:lpstr>
      <vt:lpstr>Human Sciences</vt:lpstr>
      <vt:lpstr>PowerPoint Presentation</vt:lpstr>
      <vt:lpstr>Human sciences Studying Human Behaviour</vt:lpstr>
      <vt:lpstr>Methods </vt:lpstr>
      <vt:lpstr>Observation</vt:lpstr>
      <vt:lpstr>PowerPoint Presentation</vt:lpstr>
      <vt:lpstr>Complete the following questionnaire</vt:lpstr>
      <vt:lpstr>Observer effect</vt:lpstr>
      <vt:lpstr>3 ways of getting around the observer effect…</vt:lpstr>
      <vt:lpstr>Loaded question</vt:lpstr>
      <vt:lpstr>Should we introduce national service?</vt:lpstr>
      <vt:lpstr>PowerPoint Presentation</vt:lpstr>
      <vt:lpstr>PowerPoint Presentation</vt:lpstr>
      <vt:lpstr>Inconsistencies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Starter Exercise</dc:title>
  <dc:creator>Shane O'loghlin</dc:creator>
  <cp:lastModifiedBy>Shane O'loghlin</cp:lastModifiedBy>
  <cp:revision>14</cp:revision>
  <dcterms:created xsi:type="dcterms:W3CDTF">2012-10-16T13:12:54Z</dcterms:created>
  <dcterms:modified xsi:type="dcterms:W3CDTF">2012-10-17T17:44:21Z</dcterms:modified>
</cp:coreProperties>
</file>